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9" r:id="rId2"/>
    <p:sldId id="260" r:id="rId3"/>
    <p:sldId id="268" r:id="rId4"/>
    <p:sldId id="271" r:id="rId5"/>
    <p:sldId id="270" r:id="rId6"/>
    <p:sldId id="272" r:id="rId7"/>
    <p:sldId id="273" r:id="rId8"/>
    <p:sldId id="274" r:id="rId9"/>
  </p:sldIdLst>
  <p:sldSz cx="12192000" cy="6858000"/>
  <p:notesSz cx="6858000" cy="9144000"/>
  <p:embeddedFontLst>
    <p:embeddedFont>
      <p:font typeface="Montserrat Medium" panose="020B0604020202020204" charset="0"/>
      <p:regular r:id="rId11"/>
      <p:bold r:id="rId12"/>
      <p:italic r:id="rId13"/>
      <p:bold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Montserrat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0" roundtripDataSignature="AMtx7mjaJFBiGETpOBn7sz1EGbfAa+7WG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84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30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80308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80769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832273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39150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9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19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2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22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2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2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/>
          <p:nvPr/>
        </p:nvSpPr>
        <p:spPr>
          <a:xfrm>
            <a:off x="1" y="-92046"/>
            <a:ext cx="12366169" cy="7337974"/>
          </a:xfrm>
          <a:prstGeom prst="rect">
            <a:avLst/>
          </a:prstGeom>
          <a:solidFill>
            <a:srgbClr val="EC6B3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9" name="Google Shape;119;p4"/>
          <p:cNvPicPr preferRelativeResize="0"/>
          <p:nvPr/>
        </p:nvPicPr>
        <p:blipFill rotWithShape="1">
          <a:blip r:embed="rId3">
            <a:alphaModFix amt="14000"/>
          </a:blip>
          <a:srcRect/>
          <a:stretch/>
        </p:blipFill>
        <p:spPr>
          <a:xfrm>
            <a:off x="-1254701" y="-2468541"/>
            <a:ext cx="16407196" cy="109381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4"/>
          <p:cNvPicPr preferRelativeResize="0"/>
          <p:nvPr/>
        </p:nvPicPr>
        <p:blipFill rotWithShape="1">
          <a:blip r:embed="rId4">
            <a:alphaModFix/>
          </a:blip>
          <a:srcRect t="45233" r="45676"/>
          <a:stretch/>
        </p:blipFill>
        <p:spPr>
          <a:xfrm>
            <a:off x="5527221" y="-92046"/>
            <a:ext cx="6838950" cy="9857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317096" y="591318"/>
            <a:ext cx="3446350" cy="864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4"/>
          <p:cNvPicPr preferRelativeResize="0"/>
          <p:nvPr/>
        </p:nvPicPr>
        <p:blipFill rotWithShape="1">
          <a:blip r:embed="rId6">
            <a:alphaModFix/>
          </a:blip>
          <a:srcRect r="28114"/>
          <a:stretch/>
        </p:blipFill>
        <p:spPr>
          <a:xfrm>
            <a:off x="11337194" y="4836852"/>
            <a:ext cx="1028976" cy="20465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4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-3020000" y="-1819315"/>
            <a:ext cx="8929734" cy="74931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4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-1081809" y="1144180"/>
            <a:ext cx="507363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4"/>
          <p:cNvSpPr txBox="1"/>
          <p:nvPr/>
        </p:nvSpPr>
        <p:spPr>
          <a:xfrm>
            <a:off x="7164436" y="2679129"/>
            <a:ext cx="4813063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000" b="1" i="0" u="none" strike="noStrike" cap="none" dirty="0" smtClean="0">
                <a:solidFill>
                  <a:srgbClr val="EC6B34"/>
                </a:solidFill>
                <a:latin typeface="Montserrat"/>
                <a:ea typeface="Montserrat"/>
                <a:cs typeface="Montserrat"/>
                <a:sym typeface="Montserrat"/>
              </a:rPr>
              <a:t>Pruebas Automatizadas con </a:t>
            </a:r>
            <a:r>
              <a:rPr lang="es-CL" sz="4000" b="1" i="0" u="none" strike="noStrike" cap="none" dirty="0" err="1" smtClean="0">
                <a:solidFill>
                  <a:srgbClr val="EC6B34"/>
                </a:solidFill>
                <a:latin typeface="Montserrat"/>
                <a:ea typeface="Montserrat"/>
                <a:cs typeface="Montserrat"/>
                <a:sym typeface="Montserrat"/>
              </a:rPr>
              <a:t>Postman</a:t>
            </a:r>
            <a:endParaRPr dirty="0"/>
          </a:p>
        </p:txBody>
      </p:sp>
      <p:pic>
        <p:nvPicPr>
          <p:cNvPr id="10" name="Google Shape;170;p7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2320538" y="4915221"/>
            <a:ext cx="1951981" cy="281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5"/>
          <p:cNvPicPr preferRelativeResize="0"/>
          <p:nvPr/>
        </p:nvPicPr>
        <p:blipFill rotWithShape="1">
          <a:blip r:embed="rId3">
            <a:alphaModFix amt="57000"/>
          </a:blip>
          <a:srcRect/>
          <a:stretch/>
        </p:blipFill>
        <p:spPr>
          <a:xfrm>
            <a:off x="5977620" y="927258"/>
            <a:ext cx="5601082" cy="5160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87466" y="286521"/>
            <a:ext cx="2067940" cy="519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847152" y="3595284"/>
            <a:ext cx="3940314" cy="5326102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5"/>
          <p:cNvSpPr txBox="1"/>
          <p:nvPr/>
        </p:nvSpPr>
        <p:spPr>
          <a:xfrm>
            <a:off x="429553" y="240374"/>
            <a:ext cx="65025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 dirty="0" smtClean="0">
                <a:solidFill>
                  <a:srgbClr val="EC6B34"/>
                </a:solidFill>
                <a:latin typeface="Montserrat Medium"/>
                <a:sym typeface="Montserrat Medium"/>
              </a:rPr>
              <a:t>Pruebas Automatizadas con </a:t>
            </a:r>
            <a:r>
              <a:rPr lang="es-CL" sz="1200" dirty="0" err="1" smtClean="0">
                <a:solidFill>
                  <a:srgbClr val="EC6B34"/>
                </a:solidFill>
                <a:latin typeface="Montserrat Medium"/>
                <a:sym typeface="Montserrat Medium"/>
              </a:rPr>
              <a:t>Postman</a:t>
            </a:r>
            <a:endParaRPr dirty="0"/>
          </a:p>
        </p:txBody>
      </p:sp>
      <p:sp>
        <p:nvSpPr>
          <p:cNvPr id="134" name="Google Shape;134;p5"/>
          <p:cNvSpPr/>
          <p:nvPr/>
        </p:nvSpPr>
        <p:spPr>
          <a:xfrm>
            <a:off x="4486577" y="4332696"/>
            <a:ext cx="0" cy="1296000"/>
          </a:xfrm>
          <a:custGeom>
            <a:avLst/>
            <a:gdLst/>
            <a:ahLst/>
            <a:cxnLst/>
            <a:rect l="l" t="t" r="r" b="b"/>
            <a:pathLst>
              <a:path w="5164742" h="1449501" extrusionOk="0">
                <a:moveTo>
                  <a:pt x="0" y="250061"/>
                </a:moveTo>
                <a:cubicBezTo>
                  <a:pt x="0" y="117571"/>
                  <a:pt x="0" y="10167"/>
                  <a:pt x="0" y="10167"/>
                </a:cubicBezTo>
                <a:lnTo>
                  <a:pt x="0" y="0"/>
                </a:lnTo>
                <a:cubicBezTo>
                  <a:pt x="0" y="123675"/>
                  <a:pt x="0" y="117571"/>
                  <a:pt x="0" y="250061"/>
                </a:cubicBezTo>
                <a:lnTo>
                  <a:pt x="0" y="1209607"/>
                </a:lnTo>
                <a:cubicBezTo>
                  <a:pt x="0" y="1342097"/>
                  <a:pt x="0" y="1449501"/>
                  <a:pt x="0" y="1449501"/>
                </a:cubicBezTo>
                <a:lnTo>
                  <a:pt x="0" y="1449501"/>
                </a:lnTo>
                <a:cubicBezTo>
                  <a:pt x="0" y="1449501"/>
                  <a:pt x="0" y="1342097"/>
                  <a:pt x="0" y="1209607"/>
                </a:cubicBezTo>
                <a:lnTo>
                  <a:pt x="0" y="25006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5" name="Google Shape;135;p5"/>
          <p:cNvCxnSpPr/>
          <p:nvPr/>
        </p:nvCxnSpPr>
        <p:spPr>
          <a:xfrm>
            <a:off x="429553" y="543450"/>
            <a:ext cx="586448" cy="0"/>
          </a:xfrm>
          <a:prstGeom prst="straightConnector1">
            <a:avLst/>
          </a:prstGeom>
          <a:noFill/>
          <a:ln w="57150" cap="flat" cmpd="sng">
            <a:solidFill>
              <a:srgbClr val="EC6B3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6" name="Google Shape;136;p5"/>
          <p:cNvSpPr txBox="1"/>
          <p:nvPr/>
        </p:nvSpPr>
        <p:spPr>
          <a:xfrm>
            <a:off x="474582" y="1014837"/>
            <a:ext cx="7249767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000" b="1" dirty="0" smtClean="0">
                <a:solidFill>
                  <a:srgbClr val="EC6B34"/>
                </a:solidFill>
                <a:latin typeface="Montserrat"/>
                <a:sym typeface="Montserrat"/>
              </a:rPr>
              <a:t>Temas</a:t>
            </a:r>
            <a:endParaRPr dirty="0"/>
          </a:p>
        </p:txBody>
      </p:sp>
      <p:sp>
        <p:nvSpPr>
          <p:cNvPr id="138" name="Google Shape;138;p5"/>
          <p:cNvSpPr txBox="1"/>
          <p:nvPr/>
        </p:nvSpPr>
        <p:spPr>
          <a:xfrm>
            <a:off x="483283" y="1847114"/>
            <a:ext cx="32403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b="1">
                <a:solidFill>
                  <a:srgbClr val="EC6B34"/>
                </a:solidFill>
                <a:latin typeface="Montserrat"/>
                <a:ea typeface="Montserrat"/>
                <a:cs typeface="Montserrat"/>
                <a:sym typeface="Montserrat"/>
              </a:rPr>
              <a:t>1</a:t>
            </a:r>
            <a:endParaRPr/>
          </a:p>
        </p:txBody>
      </p:sp>
      <p:sp>
        <p:nvSpPr>
          <p:cNvPr id="139" name="Google Shape;139;p5"/>
          <p:cNvSpPr txBox="1"/>
          <p:nvPr/>
        </p:nvSpPr>
        <p:spPr>
          <a:xfrm>
            <a:off x="617721" y="1840394"/>
            <a:ext cx="5540000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smtClean="0">
                <a:solidFill>
                  <a:srgbClr val="3A3838"/>
                </a:solidFill>
                <a:latin typeface="Montserrat"/>
                <a:ea typeface="Montserrat"/>
                <a:cs typeface="Montserrat"/>
                <a:sym typeface="Montserrat"/>
              </a:rPr>
              <a:t>¿Qué es </a:t>
            </a:r>
            <a:r>
              <a:rPr lang="es-ES" dirty="0" err="1" smtClean="0">
                <a:solidFill>
                  <a:srgbClr val="3A3838"/>
                </a:solidFill>
                <a:latin typeface="Montserrat"/>
                <a:ea typeface="Montserrat"/>
                <a:cs typeface="Montserrat"/>
                <a:sym typeface="Montserrat"/>
              </a:rPr>
              <a:t>postman</a:t>
            </a:r>
            <a:r>
              <a:rPr lang="es-ES" dirty="0" smtClean="0">
                <a:solidFill>
                  <a:srgbClr val="3A3838"/>
                </a:solidFill>
                <a:latin typeface="Montserrat"/>
                <a:ea typeface="Montserrat"/>
                <a:cs typeface="Montserrat"/>
                <a:sym typeface="Montserrat"/>
              </a:rPr>
              <a:t>? </a:t>
            </a:r>
            <a:endParaRPr dirty="0">
              <a:solidFill>
                <a:srgbClr val="3A383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0" name="Google Shape;140;p5"/>
          <p:cNvSpPr txBox="1"/>
          <p:nvPr/>
        </p:nvSpPr>
        <p:spPr>
          <a:xfrm>
            <a:off x="483283" y="2530644"/>
            <a:ext cx="18033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b="1" dirty="0">
                <a:solidFill>
                  <a:srgbClr val="EC6B34"/>
                </a:solidFill>
                <a:latin typeface="Montserrat"/>
                <a:ea typeface="Montserrat"/>
                <a:cs typeface="Montserrat"/>
                <a:sym typeface="Montserrat"/>
              </a:rPr>
              <a:t>2</a:t>
            </a:r>
            <a:endParaRPr dirty="0"/>
          </a:p>
        </p:txBody>
      </p:sp>
      <p:sp>
        <p:nvSpPr>
          <p:cNvPr id="142" name="Google Shape;142;p5"/>
          <p:cNvSpPr txBox="1"/>
          <p:nvPr/>
        </p:nvSpPr>
        <p:spPr>
          <a:xfrm>
            <a:off x="477549" y="3130749"/>
            <a:ext cx="32403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 b="1" dirty="0">
                <a:solidFill>
                  <a:srgbClr val="EC6B34"/>
                </a:solidFill>
                <a:latin typeface="Montserrat"/>
                <a:ea typeface="Montserrat"/>
                <a:cs typeface="Montserrat"/>
                <a:sym typeface="Montserrat"/>
              </a:rPr>
              <a:t>3 </a:t>
            </a:r>
            <a:endParaRPr dirty="0"/>
          </a:p>
        </p:txBody>
      </p:sp>
      <p:sp>
        <p:nvSpPr>
          <p:cNvPr id="143" name="Google Shape;143;p5"/>
          <p:cNvSpPr txBox="1"/>
          <p:nvPr/>
        </p:nvSpPr>
        <p:spPr>
          <a:xfrm>
            <a:off x="751256" y="3146176"/>
            <a:ext cx="5316272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smtClean="0">
                <a:solidFill>
                  <a:srgbClr val="616163"/>
                </a:solidFill>
                <a:latin typeface="Montserrat"/>
                <a:ea typeface="Montserrat"/>
                <a:cs typeface="Montserrat"/>
                <a:sym typeface="Montserrat"/>
              </a:rPr>
              <a:t>Demo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3A383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" name="Google Shape;139;p5"/>
          <p:cNvSpPr txBox="1"/>
          <p:nvPr/>
        </p:nvSpPr>
        <p:spPr>
          <a:xfrm>
            <a:off x="645300" y="2534512"/>
            <a:ext cx="5540000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smtClean="0">
                <a:solidFill>
                  <a:srgbClr val="3A3838"/>
                </a:solidFill>
                <a:latin typeface="Montserrat"/>
                <a:ea typeface="Montserrat"/>
                <a:cs typeface="Montserrat"/>
                <a:sym typeface="Montserrat"/>
              </a:rPr>
              <a:t>¿Qué son las pruebas automatizadas? ¿Para que sirven?</a:t>
            </a:r>
            <a:endParaRPr dirty="0">
              <a:solidFill>
                <a:srgbClr val="3A3838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7" name="Google Shape;169;p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-851907" y="4498650"/>
            <a:ext cx="4091250" cy="32496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13"/>
          <p:cNvPicPr preferRelativeResize="0"/>
          <p:nvPr/>
        </p:nvPicPr>
        <p:blipFill rotWithShape="1">
          <a:blip r:embed="rId3">
            <a:alphaModFix amt="55000"/>
          </a:blip>
          <a:srcRect/>
          <a:stretch/>
        </p:blipFill>
        <p:spPr>
          <a:xfrm>
            <a:off x="6590918" y="2465646"/>
            <a:ext cx="5601082" cy="5160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87466" y="286521"/>
            <a:ext cx="2067940" cy="519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446603" y="4525378"/>
            <a:ext cx="3451403" cy="4665244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13"/>
          <p:cNvSpPr txBox="1"/>
          <p:nvPr/>
        </p:nvSpPr>
        <p:spPr>
          <a:xfrm>
            <a:off x="338515" y="244546"/>
            <a:ext cx="65025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 dirty="0" smtClean="0">
                <a:solidFill>
                  <a:srgbClr val="EC6B34"/>
                </a:solidFill>
                <a:latin typeface="Montserrat Medium"/>
                <a:sym typeface="Montserrat Medium"/>
              </a:rPr>
              <a:t>Pruebas automatizadas con </a:t>
            </a:r>
            <a:r>
              <a:rPr lang="es-CL" sz="1200" dirty="0" err="1" smtClean="0">
                <a:solidFill>
                  <a:srgbClr val="EC6B34"/>
                </a:solidFill>
                <a:latin typeface="Montserrat Medium"/>
                <a:sym typeface="Montserrat Medium"/>
              </a:rPr>
              <a:t>Postman</a:t>
            </a:r>
            <a:r>
              <a:rPr lang="es-CL" sz="1200" dirty="0" smtClean="0">
                <a:solidFill>
                  <a:srgbClr val="EC6B34"/>
                </a:solidFill>
                <a:latin typeface="Montserrat Medium"/>
                <a:sym typeface="Montserrat Medium"/>
              </a:rPr>
              <a:t> </a:t>
            </a:r>
            <a:endParaRPr dirty="0"/>
          </a:p>
        </p:txBody>
      </p:sp>
      <p:sp>
        <p:nvSpPr>
          <p:cNvPr id="262" name="Google Shape;262;p13"/>
          <p:cNvSpPr/>
          <p:nvPr/>
        </p:nvSpPr>
        <p:spPr>
          <a:xfrm>
            <a:off x="4486577" y="4332696"/>
            <a:ext cx="0" cy="1296000"/>
          </a:xfrm>
          <a:custGeom>
            <a:avLst/>
            <a:gdLst/>
            <a:ahLst/>
            <a:cxnLst/>
            <a:rect l="l" t="t" r="r" b="b"/>
            <a:pathLst>
              <a:path w="5164742" h="1449501" extrusionOk="0">
                <a:moveTo>
                  <a:pt x="0" y="250061"/>
                </a:moveTo>
                <a:cubicBezTo>
                  <a:pt x="0" y="117571"/>
                  <a:pt x="0" y="10167"/>
                  <a:pt x="0" y="10167"/>
                </a:cubicBezTo>
                <a:lnTo>
                  <a:pt x="0" y="0"/>
                </a:lnTo>
                <a:cubicBezTo>
                  <a:pt x="0" y="123675"/>
                  <a:pt x="0" y="117571"/>
                  <a:pt x="0" y="250061"/>
                </a:cubicBezTo>
                <a:lnTo>
                  <a:pt x="0" y="1209607"/>
                </a:lnTo>
                <a:cubicBezTo>
                  <a:pt x="0" y="1342097"/>
                  <a:pt x="0" y="1449501"/>
                  <a:pt x="0" y="1449501"/>
                </a:cubicBezTo>
                <a:lnTo>
                  <a:pt x="0" y="1449501"/>
                </a:lnTo>
                <a:cubicBezTo>
                  <a:pt x="0" y="1449501"/>
                  <a:pt x="0" y="1342097"/>
                  <a:pt x="0" y="1209607"/>
                </a:cubicBezTo>
                <a:lnTo>
                  <a:pt x="0" y="25006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63" name="Google Shape;263;p13"/>
          <p:cNvCxnSpPr/>
          <p:nvPr/>
        </p:nvCxnSpPr>
        <p:spPr>
          <a:xfrm>
            <a:off x="429553" y="543450"/>
            <a:ext cx="586448" cy="0"/>
          </a:xfrm>
          <a:prstGeom prst="straightConnector1">
            <a:avLst/>
          </a:prstGeom>
          <a:noFill/>
          <a:ln w="57150" cap="flat" cmpd="sng">
            <a:solidFill>
              <a:srgbClr val="EC6B3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64" name="Google Shape;264;p13"/>
          <p:cNvSpPr txBox="1"/>
          <p:nvPr/>
        </p:nvSpPr>
        <p:spPr>
          <a:xfrm>
            <a:off x="429553" y="1294715"/>
            <a:ext cx="6281489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000" b="1" dirty="0" smtClean="0">
                <a:solidFill>
                  <a:srgbClr val="EC6B34"/>
                </a:solidFill>
                <a:latin typeface="Montserrat"/>
                <a:ea typeface="Montserrat"/>
                <a:cs typeface="Montserrat"/>
                <a:sym typeface="Montserrat"/>
              </a:rPr>
              <a:t>¿Qué es </a:t>
            </a:r>
            <a:r>
              <a:rPr lang="es-CL" sz="4000" b="1" dirty="0" err="1" smtClean="0">
                <a:solidFill>
                  <a:srgbClr val="EC6B34"/>
                </a:solidFill>
                <a:latin typeface="Montserrat"/>
                <a:ea typeface="Montserrat"/>
                <a:cs typeface="Montserrat"/>
                <a:sym typeface="Montserrat"/>
              </a:rPr>
              <a:t>Postman</a:t>
            </a:r>
            <a:r>
              <a:rPr lang="es-CL" sz="4000" b="1" dirty="0" smtClean="0">
                <a:solidFill>
                  <a:srgbClr val="EC6B34"/>
                </a:solidFill>
                <a:latin typeface="Montserrat"/>
                <a:ea typeface="Montserrat"/>
                <a:cs typeface="Montserrat"/>
                <a:sym typeface="Montserrat"/>
              </a:rPr>
              <a:t>?</a:t>
            </a:r>
            <a:endParaRPr dirty="0"/>
          </a:p>
        </p:txBody>
      </p:sp>
      <p:sp>
        <p:nvSpPr>
          <p:cNvPr id="265" name="Google Shape;265;p13"/>
          <p:cNvSpPr txBox="1"/>
          <p:nvPr/>
        </p:nvSpPr>
        <p:spPr>
          <a:xfrm>
            <a:off x="548811" y="2563306"/>
            <a:ext cx="5741153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smtClean="0">
                <a:latin typeface="Montserrat" panose="020B0604020202020204" charset="0"/>
              </a:rPr>
              <a:t>Herramienta la cual permite el envió de peticiones HTTP REST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dirty="0">
              <a:latin typeface="Montserrat" panose="020B060402020202020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1" dirty="0" smtClean="0">
                <a:latin typeface="Montserrat" panose="020B0604020202020204" charset="0"/>
              </a:rPr>
              <a:t>Desde el lado del QA: Es una herramienta que facilita el </a:t>
            </a:r>
            <a:r>
              <a:rPr lang="es-ES" b="1" dirty="0" err="1" smtClean="0">
                <a:latin typeface="Montserrat" panose="020B0604020202020204" charset="0"/>
              </a:rPr>
              <a:t>testing</a:t>
            </a:r>
            <a:r>
              <a:rPr lang="es-ES" b="1" dirty="0" smtClean="0">
                <a:latin typeface="Montserrat" panose="020B0604020202020204" charset="0"/>
              </a:rPr>
              <a:t> de las </a:t>
            </a:r>
            <a:r>
              <a:rPr lang="es-ES" b="1" dirty="0" err="1" smtClean="0">
                <a:latin typeface="Montserrat" panose="020B0604020202020204" charset="0"/>
              </a:rPr>
              <a:t>API’s</a:t>
            </a:r>
            <a:endParaRPr b="1" dirty="0">
              <a:latin typeface="Montserrat" panose="020B0604020202020204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55" y="5181776"/>
            <a:ext cx="1648691" cy="148226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13"/>
          <p:cNvPicPr preferRelativeResize="0"/>
          <p:nvPr/>
        </p:nvPicPr>
        <p:blipFill rotWithShape="1">
          <a:blip r:embed="rId3">
            <a:alphaModFix amt="55000"/>
          </a:blip>
          <a:srcRect/>
          <a:stretch/>
        </p:blipFill>
        <p:spPr>
          <a:xfrm>
            <a:off x="6711042" y="2400257"/>
            <a:ext cx="5601082" cy="5160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87466" y="286521"/>
            <a:ext cx="2067940" cy="519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8446603" y="4525378"/>
            <a:ext cx="3451403" cy="4665244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13"/>
          <p:cNvSpPr txBox="1"/>
          <p:nvPr/>
        </p:nvSpPr>
        <p:spPr>
          <a:xfrm>
            <a:off x="338515" y="244546"/>
            <a:ext cx="65025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 dirty="0" smtClean="0">
                <a:solidFill>
                  <a:srgbClr val="EC6B34"/>
                </a:solidFill>
                <a:latin typeface="Montserrat Medium"/>
                <a:sym typeface="Montserrat Medium"/>
              </a:rPr>
              <a:t>Pruebas automatizadas con </a:t>
            </a:r>
            <a:r>
              <a:rPr lang="es-CL" sz="1200" dirty="0" err="1" smtClean="0">
                <a:solidFill>
                  <a:srgbClr val="EC6B34"/>
                </a:solidFill>
                <a:latin typeface="Montserrat Medium"/>
                <a:sym typeface="Montserrat Medium"/>
              </a:rPr>
              <a:t>Postman</a:t>
            </a:r>
            <a:r>
              <a:rPr lang="es-CL" sz="1200" dirty="0" smtClean="0">
                <a:solidFill>
                  <a:srgbClr val="EC6B34"/>
                </a:solidFill>
                <a:latin typeface="Montserrat Medium"/>
                <a:sym typeface="Montserrat Medium"/>
              </a:rPr>
              <a:t> </a:t>
            </a:r>
            <a:endParaRPr dirty="0"/>
          </a:p>
        </p:txBody>
      </p:sp>
      <p:sp>
        <p:nvSpPr>
          <p:cNvPr id="262" name="Google Shape;262;p13"/>
          <p:cNvSpPr/>
          <p:nvPr/>
        </p:nvSpPr>
        <p:spPr>
          <a:xfrm>
            <a:off x="4486577" y="4332696"/>
            <a:ext cx="0" cy="1296000"/>
          </a:xfrm>
          <a:custGeom>
            <a:avLst/>
            <a:gdLst/>
            <a:ahLst/>
            <a:cxnLst/>
            <a:rect l="l" t="t" r="r" b="b"/>
            <a:pathLst>
              <a:path w="5164742" h="1449501" extrusionOk="0">
                <a:moveTo>
                  <a:pt x="0" y="250061"/>
                </a:moveTo>
                <a:cubicBezTo>
                  <a:pt x="0" y="117571"/>
                  <a:pt x="0" y="10167"/>
                  <a:pt x="0" y="10167"/>
                </a:cubicBezTo>
                <a:lnTo>
                  <a:pt x="0" y="0"/>
                </a:lnTo>
                <a:cubicBezTo>
                  <a:pt x="0" y="123675"/>
                  <a:pt x="0" y="117571"/>
                  <a:pt x="0" y="250061"/>
                </a:cubicBezTo>
                <a:lnTo>
                  <a:pt x="0" y="1209607"/>
                </a:lnTo>
                <a:cubicBezTo>
                  <a:pt x="0" y="1342097"/>
                  <a:pt x="0" y="1449501"/>
                  <a:pt x="0" y="1449501"/>
                </a:cubicBezTo>
                <a:lnTo>
                  <a:pt x="0" y="1449501"/>
                </a:lnTo>
                <a:cubicBezTo>
                  <a:pt x="0" y="1449501"/>
                  <a:pt x="0" y="1342097"/>
                  <a:pt x="0" y="1209607"/>
                </a:cubicBezTo>
                <a:lnTo>
                  <a:pt x="0" y="25006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63" name="Google Shape;263;p13"/>
          <p:cNvCxnSpPr/>
          <p:nvPr/>
        </p:nvCxnSpPr>
        <p:spPr>
          <a:xfrm>
            <a:off x="429553" y="543450"/>
            <a:ext cx="586448" cy="0"/>
          </a:xfrm>
          <a:prstGeom prst="straightConnector1">
            <a:avLst/>
          </a:prstGeom>
          <a:noFill/>
          <a:ln w="57150" cap="flat" cmpd="sng">
            <a:solidFill>
              <a:srgbClr val="EC6B3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64" name="Google Shape;264;p13"/>
          <p:cNvSpPr txBox="1"/>
          <p:nvPr/>
        </p:nvSpPr>
        <p:spPr>
          <a:xfrm>
            <a:off x="429553" y="1294715"/>
            <a:ext cx="6281489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000" b="1" dirty="0" smtClean="0">
                <a:solidFill>
                  <a:srgbClr val="EC6B34"/>
                </a:solidFill>
                <a:latin typeface="Montserrat"/>
                <a:ea typeface="Montserrat"/>
                <a:cs typeface="Montserrat"/>
                <a:sym typeface="Montserrat"/>
              </a:rPr>
              <a:t>¿Qué son las pruebas automatizadas?</a:t>
            </a:r>
            <a:endParaRPr dirty="0"/>
          </a:p>
        </p:txBody>
      </p:sp>
      <p:sp>
        <p:nvSpPr>
          <p:cNvPr id="265" name="Google Shape;265;p13"/>
          <p:cNvSpPr txBox="1"/>
          <p:nvPr/>
        </p:nvSpPr>
        <p:spPr>
          <a:xfrm>
            <a:off x="429553" y="2834893"/>
            <a:ext cx="6968774" cy="3323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smtClean="0">
                <a:latin typeface="Montserrat" panose="020B0604020202020204" charset="0"/>
              </a:rPr>
              <a:t>Tienen como objetivo detectar fallas en las </a:t>
            </a:r>
            <a:r>
              <a:rPr lang="es-ES" dirty="0" err="1" smtClean="0">
                <a:latin typeface="Montserrat" panose="020B0604020202020204" charset="0"/>
              </a:rPr>
              <a:t>API’s</a:t>
            </a:r>
            <a:r>
              <a:rPr lang="es-ES" dirty="0" smtClean="0">
                <a:latin typeface="Montserrat" panose="020B0604020202020204" charset="0"/>
              </a:rPr>
              <a:t> </a:t>
            </a:r>
            <a:r>
              <a:rPr lang="es-ES" dirty="0" smtClean="0">
                <a:latin typeface="Montserrat" panose="020B0604020202020204" charset="0"/>
              </a:rPr>
              <a:t>evitando que una persona </a:t>
            </a:r>
            <a:r>
              <a:rPr lang="es-ES" dirty="0" smtClean="0">
                <a:latin typeface="Montserrat" panose="020B0604020202020204" charset="0"/>
              </a:rPr>
              <a:t>realice </a:t>
            </a:r>
            <a:r>
              <a:rPr lang="es-ES" dirty="0" smtClean="0">
                <a:latin typeface="Montserrat" panose="020B0604020202020204" charset="0"/>
              </a:rPr>
              <a:t>la tarea manualmente.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dirty="0">
              <a:latin typeface="Montserrat" panose="020B060402020202020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smtClean="0">
                <a:latin typeface="Montserrat" panose="020B0604020202020204" charset="0"/>
              </a:rPr>
              <a:t>Pros: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smtClean="0">
                <a:latin typeface="Montserrat" panose="020B0604020202020204" charset="0"/>
              </a:rPr>
              <a:t>-Capacidad de ejecución de </a:t>
            </a:r>
            <a:r>
              <a:rPr lang="es-ES" dirty="0" smtClean="0">
                <a:latin typeface="Montserrat" panose="020B0604020202020204" charset="0"/>
              </a:rPr>
              <a:t>pruebas</a:t>
            </a:r>
            <a:r>
              <a:rPr lang="es-ES" dirty="0">
                <a:latin typeface="Montserrat" panose="020B0604020202020204" charset="0"/>
              </a:rPr>
              <a:t> </a:t>
            </a:r>
            <a:r>
              <a:rPr lang="es-ES" dirty="0" smtClean="0">
                <a:latin typeface="Montserrat" panose="020B0604020202020204" charset="0"/>
              </a:rPr>
              <a:t>24/7</a:t>
            </a:r>
            <a:endParaRPr lang="es-ES" dirty="0" smtClean="0">
              <a:latin typeface="Montserrat" panose="020B0604020202020204" charset="0"/>
            </a:endParaRPr>
          </a:p>
          <a:p>
            <a:r>
              <a:rPr lang="es-ES" dirty="0">
                <a:latin typeface="Montserrat" panose="020B0604020202020204" charset="0"/>
              </a:rPr>
              <a:t>-Pruebas repetibles. </a:t>
            </a:r>
            <a:endParaRPr lang="es-ES" dirty="0" smtClean="0">
              <a:latin typeface="Montserrat" panose="020B060402020202020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smtClean="0">
                <a:latin typeface="Montserrat" panose="020B0604020202020204" charset="0"/>
              </a:rPr>
              <a:t>-Integración continua y </a:t>
            </a:r>
            <a:r>
              <a:rPr lang="es-ES" dirty="0" err="1" smtClean="0">
                <a:latin typeface="Montserrat" panose="020B0604020202020204" charset="0"/>
              </a:rPr>
              <a:t>Devops</a:t>
            </a:r>
            <a:r>
              <a:rPr lang="es-ES" dirty="0">
                <a:latin typeface="Montserrat" panose="020B0604020202020204" charset="0"/>
              </a:rPr>
              <a:t> </a:t>
            </a:r>
            <a:r>
              <a:rPr lang="es-ES" dirty="0" smtClean="0">
                <a:latin typeface="Montserrat" panose="020B0604020202020204" charset="0"/>
              </a:rPr>
              <a:t>(Newman).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dirty="0">
              <a:latin typeface="Montserrat" panose="020B060402020202020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err="1" smtClean="0">
                <a:latin typeface="Montserrat" panose="020B0604020202020204" charset="0"/>
              </a:rPr>
              <a:t>Cons</a:t>
            </a:r>
            <a:r>
              <a:rPr lang="es-ES" dirty="0" smtClean="0">
                <a:latin typeface="Montserrat" panose="020B0604020202020204" charset="0"/>
              </a:rPr>
              <a:t>: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smtClean="0">
                <a:latin typeface="Montserrat" panose="020B0604020202020204" charset="0"/>
              </a:rPr>
              <a:t>-Tiempo de desarrollo </a:t>
            </a:r>
            <a:endParaRPr lang="es-ES" dirty="0" smtClean="0">
              <a:latin typeface="Montserrat" panose="020B060402020202020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dirty="0">
              <a:latin typeface="Montserrat" panose="020B060402020202020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dirty="0" smtClean="0">
              <a:latin typeface="Montserrat" panose="020B060402020202020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dirty="0" smtClean="0">
              <a:latin typeface="Montserrat" panose="020B0604020202020204" charset="0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 b="1" i="1" dirty="0" smtClean="0">
                <a:latin typeface="Montserrat" panose="020B0604020202020204" charset="0"/>
              </a:rPr>
              <a:t>NO TODO SE PUEDE AUTOMATIZAR!</a:t>
            </a:r>
          </a:p>
        </p:txBody>
      </p:sp>
    </p:spTree>
    <p:extLst>
      <p:ext uri="{BB962C8B-B14F-4D97-AF65-F5344CB8AC3E}">
        <p14:creationId xmlns:p14="http://schemas.microsoft.com/office/powerpoint/2010/main" val="2269763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15"/>
          <p:cNvSpPr/>
          <p:nvPr/>
        </p:nvSpPr>
        <p:spPr>
          <a:xfrm>
            <a:off x="0" y="1605192"/>
            <a:ext cx="12192000" cy="3192772"/>
          </a:xfrm>
          <a:prstGeom prst="rect">
            <a:avLst/>
          </a:prstGeom>
          <a:solidFill>
            <a:srgbClr val="00B8E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5" name="Google Shape;295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787466" y="286521"/>
            <a:ext cx="2067940" cy="519002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15"/>
          <p:cNvSpPr txBox="1"/>
          <p:nvPr/>
        </p:nvSpPr>
        <p:spPr>
          <a:xfrm>
            <a:off x="338515" y="244546"/>
            <a:ext cx="65025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 dirty="0" smtClean="0">
                <a:solidFill>
                  <a:srgbClr val="EC6B34"/>
                </a:solidFill>
                <a:latin typeface="Montserrat Medium"/>
                <a:sym typeface="Montserrat Medium"/>
              </a:rPr>
              <a:t>Demo </a:t>
            </a:r>
            <a:r>
              <a:rPr lang="es-CL" sz="1200" dirty="0" err="1" smtClean="0">
                <a:solidFill>
                  <a:srgbClr val="EC6B34"/>
                </a:solidFill>
                <a:latin typeface="Montserrat Medium"/>
                <a:sym typeface="Montserrat Medium"/>
              </a:rPr>
              <a:t>Postman</a:t>
            </a:r>
            <a:endParaRPr dirty="0"/>
          </a:p>
        </p:txBody>
      </p:sp>
      <p:sp>
        <p:nvSpPr>
          <p:cNvPr id="297" name="Google Shape;297;p15"/>
          <p:cNvSpPr/>
          <p:nvPr/>
        </p:nvSpPr>
        <p:spPr>
          <a:xfrm>
            <a:off x="4486577" y="4332696"/>
            <a:ext cx="0" cy="1296000"/>
          </a:xfrm>
          <a:custGeom>
            <a:avLst/>
            <a:gdLst/>
            <a:ahLst/>
            <a:cxnLst/>
            <a:rect l="l" t="t" r="r" b="b"/>
            <a:pathLst>
              <a:path w="5164742" h="1449501" extrusionOk="0">
                <a:moveTo>
                  <a:pt x="0" y="250061"/>
                </a:moveTo>
                <a:cubicBezTo>
                  <a:pt x="0" y="117571"/>
                  <a:pt x="0" y="10167"/>
                  <a:pt x="0" y="10167"/>
                </a:cubicBezTo>
                <a:lnTo>
                  <a:pt x="0" y="0"/>
                </a:lnTo>
                <a:cubicBezTo>
                  <a:pt x="0" y="123675"/>
                  <a:pt x="0" y="117571"/>
                  <a:pt x="0" y="250061"/>
                </a:cubicBezTo>
                <a:lnTo>
                  <a:pt x="0" y="1209607"/>
                </a:lnTo>
                <a:cubicBezTo>
                  <a:pt x="0" y="1342097"/>
                  <a:pt x="0" y="1449501"/>
                  <a:pt x="0" y="1449501"/>
                </a:cubicBezTo>
                <a:lnTo>
                  <a:pt x="0" y="1449501"/>
                </a:lnTo>
                <a:cubicBezTo>
                  <a:pt x="0" y="1449501"/>
                  <a:pt x="0" y="1342097"/>
                  <a:pt x="0" y="1209607"/>
                </a:cubicBezTo>
                <a:lnTo>
                  <a:pt x="0" y="25006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8" name="Google Shape;298;p15"/>
          <p:cNvCxnSpPr/>
          <p:nvPr/>
        </p:nvCxnSpPr>
        <p:spPr>
          <a:xfrm>
            <a:off x="429553" y="543450"/>
            <a:ext cx="586448" cy="0"/>
          </a:xfrm>
          <a:prstGeom prst="straightConnector1">
            <a:avLst/>
          </a:prstGeom>
          <a:noFill/>
          <a:ln w="57150" cap="flat" cmpd="sng">
            <a:solidFill>
              <a:srgbClr val="EC6B3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99" name="Google Shape;299;p15"/>
          <p:cNvSpPr txBox="1"/>
          <p:nvPr/>
        </p:nvSpPr>
        <p:spPr>
          <a:xfrm>
            <a:off x="3372501" y="1855605"/>
            <a:ext cx="5031600" cy="64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000" b="1" dirty="0" smtClean="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DEMO</a:t>
            </a:r>
            <a:endParaRPr sz="4000" b="1" dirty="0"/>
          </a:p>
        </p:txBody>
      </p:sp>
      <p:pic>
        <p:nvPicPr>
          <p:cNvPr id="300" name="Google Shape;300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605023" y="1978554"/>
            <a:ext cx="3683215" cy="3393741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15"/>
          <p:cNvSpPr txBox="1"/>
          <p:nvPr/>
        </p:nvSpPr>
        <p:spPr>
          <a:xfrm>
            <a:off x="3490646" y="5110685"/>
            <a:ext cx="235740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Lorem ipsum dolor sit amet, consectetur</a:t>
            </a:r>
            <a:endParaRPr/>
          </a:p>
        </p:txBody>
      </p:sp>
      <p:sp>
        <p:nvSpPr>
          <p:cNvPr id="302" name="Google Shape;302;p15"/>
          <p:cNvSpPr txBox="1"/>
          <p:nvPr/>
        </p:nvSpPr>
        <p:spPr>
          <a:xfrm>
            <a:off x="5878246" y="5110685"/>
            <a:ext cx="235740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Lorem ipsum dolor sit amet, consectetur</a:t>
            </a:r>
            <a:endParaRPr/>
          </a:p>
        </p:txBody>
      </p:sp>
      <p:sp>
        <p:nvSpPr>
          <p:cNvPr id="303" name="Google Shape;303;p15"/>
          <p:cNvSpPr txBox="1"/>
          <p:nvPr/>
        </p:nvSpPr>
        <p:spPr>
          <a:xfrm>
            <a:off x="8181179" y="5110685"/>
            <a:ext cx="2357401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Lorem ipsum dolor sit amet, consectetur</a:t>
            </a:r>
            <a:endParaRPr/>
          </a:p>
        </p:txBody>
      </p:sp>
      <p:pic>
        <p:nvPicPr>
          <p:cNvPr id="305" name="Google Shape;305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-462022" y="4469280"/>
            <a:ext cx="2019889" cy="163219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15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0837333" y="1340411"/>
            <a:ext cx="1084822" cy="108993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15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645301" y="4094339"/>
            <a:ext cx="3242987" cy="29881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5247" y="2752218"/>
            <a:ext cx="4026107" cy="36196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129704" y="2746885"/>
            <a:ext cx="3451403" cy="46652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87466" y="286521"/>
            <a:ext cx="2067940" cy="519002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13"/>
          <p:cNvSpPr txBox="1"/>
          <p:nvPr/>
        </p:nvSpPr>
        <p:spPr>
          <a:xfrm>
            <a:off x="338515" y="244546"/>
            <a:ext cx="65025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 dirty="0" smtClean="0">
                <a:solidFill>
                  <a:srgbClr val="EC6B34"/>
                </a:solidFill>
                <a:latin typeface="Montserrat Medium"/>
                <a:sym typeface="Montserrat Medium"/>
              </a:rPr>
              <a:t>Pruebas automatizadas con </a:t>
            </a:r>
            <a:r>
              <a:rPr lang="es-CL" sz="1200" dirty="0" err="1" smtClean="0">
                <a:solidFill>
                  <a:srgbClr val="EC6B34"/>
                </a:solidFill>
                <a:latin typeface="Montserrat Medium"/>
                <a:sym typeface="Montserrat Medium"/>
              </a:rPr>
              <a:t>Postman</a:t>
            </a:r>
            <a:r>
              <a:rPr lang="es-CL" sz="1200" dirty="0" smtClean="0">
                <a:solidFill>
                  <a:srgbClr val="EC6B34"/>
                </a:solidFill>
                <a:latin typeface="Montserrat Medium"/>
                <a:sym typeface="Montserrat Medium"/>
              </a:rPr>
              <a:t> </a:t>
            </a:r>
            <a:endParaRPr dirty="0"/>
          </a:p>
        </p:txBody>
      </p:sp>
      <p:sp>
        <p:nvSpPr>
          <p:cNvPr id="262" name="Google Shape;262;p13"/>
          <p:cNvSpPr/>
          <p:nvPr/>
        </p:nvSpPr>
        <p:spPr>
          <a:xfrm>
            <a:off x="4486577" y="4332696"/>
            <a:ext cx="0" cy="1296000"/>
          </a:xfrm>
          <a:custGeom>
            <a:avLst/>
            <a:gdLst/>
            <a:ahLst/>
            <a:cxnLst/>
            <a:rect l="l" t="t" r="r" b="b"/>
            <a:pathLst>
              <a:path w="5164742" h="1449501" extrusionOk="0">
                <a:moveTo>
                  <a:pt x="0" y="250061"/>
                </a:moveTo>
                <a:cubicBezTo>
                  <a:pt x="0" y="117571"/>
                  <a:pt x="0" y="10167"/>
                  <a:pt x="0" y="10167"/>
                </a:cubicBezTo>
                <a:lnTo>
                  <a:pt x="0" y="0"/>
                </a:lnTo>
                <a:cubicBezTo>
                  <a:pt x="0" y="123675"/>
                  <a:pt x="0" y="117571"/>
                  <a:pt x="0" y="250061"/>
                </a:cubicBezTo>
                <a:lnTo>
                  <a:pt x="0" y="1209607"/>
                </a:lnTo>
                <a:cubicBezTo>
                  <a:pt x="0" y="1342097"/>
                  <a:pt x="0" y="1449501"/>
                  <a:pt x="0" y="1449501"/>
                </a:cubicBezTo>
                <a:lnTo>
                  <a:pt x="0" y="1449501"/>
                </a:lnTo>
                <a:cubicBezTo>
                  <a:pt x="0" y="1449501"/>
                  <a:pt x="0" y="1342097"/>
                  <a:pt x="0" y="1209607"/>
                </a:cubicBezTo>
                <a:lnTo>
                  <a:pt x="0" y="25006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63" name="Google Shape;263;p13"/>
          <p:cNvCxnSpPr/>
          <p:nvPr/>
        </p:nvCxnSpPr>
        <p:spPr>
          <a:xfrm>
            <a:off x="429553" y="543450"/>
            <a:ext cx="586448" cy="0"/>
          </a:xfrm>
          <a:prstGeom prst="straightConnector1">
            <a:avLst/>
          </a:prstGeom>
          <a:noFill/>
          <a:ln w="57150" cap="flat" cmpd="sng">
            <a:solidFill>
              <a:srgbClr val="EC6B3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64" name="Google Shape;264;p13"/>
          <p:cNvSpPr txBox="1"/>
          <p:nvPr/>
        </p:nvSpPr>
        <p:spPr>
          <a:xfrm>
            <a:off x="338515" y="587087"/>
            <a:ext cx="6281489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000" b="1" dirty="0" smtClean="0">
                <a:solidFill>
                  <a:srgbClr val="EC6B34"/>
                </a:solidFill>
                <a:latin typeface="Montserrat"/>
                <a:ea typeface="Montserrat"/>
                <a:cs typeface="Montserrat"/>
                <a:sym typeface="Montserrat"/>
              </a:rPr>
              <a:t>Newma</a:t>
            </a:r>
            <a:r>
              <a:rPr lang="es-CL" sz="4000" b="1" dirty="0" smtClean="0">
                <a:solidFill>
                  <a:srgbClr val="EC6B34"/>
                </a:solidFill>
                <a:latin typeface="Montserrat"/>
                <a:ea typeface="Montserrat"/>
                <a:cs typeface="Montserrat"/>
                <a:sym typeface="Montserrat"/>
              </a:rPr>
              <a:t>n/</a:t>
            </a:r>
            <a:r>
              <a:rPr lang="es-CL" sz="4000" b="1" dirty="0" err="1" smtClean="0">
                <a:solidFill>
                  <a:srgbClr val="EC6B34"/>
                </a:solidFill>
                <a:latin typeface="Montserrat"/>
                <a:ea typeface="Montserrat"/>
                <a:cs typeface="Montserrat"/>
                <a:sym typeface="Montserrat"/>
              </a:rPr>
              <a:t>Gitlab</a:t>
            </a:r>
            <a:endParaRPr dirty="0"/>
          </a:p>
        </p:txBody>
      </p:sp>
      <p:sp>
        <p:nvSpPr>
          <p:cNvPr id="265" name="Google Shape;265;p13"/>
          <p:cNvSpPr txBox="1"/>
          <p:nvPr/>
        </p:nvSpPr>
        <p:spPr>
          <a:xfrm>
            <a:off x="338515" y="1256205"/>
            <a:ext cx="954572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smtClean="0">
                <a:latin typeface="Montserrat" panose="020B0604020202020204" charset="0"/>
              </a:rPr>
              <a:t>Para integrar Newman y </a:t>
            </a:r>
            <a:r>
              <a:rPr lang="es-ES" dirty="0" err="1">
                <a:latin typeface="Montserrat" panose="020B0604020202020204" charset="0"/>
              </a:rPr>
              <a:t>G</a:t>
            </a:r>
            <a:r>
              <a:rPr lang="es-ES" dirty="0" err="1" smtClean="0">
                <a:latin typeface="Montserrat" panose="020B0604020202020204" charset="0"/>
              </a:rPr>
              <a:t>itlab</a:t>
            </a:r>
            <a:r>
              <a:rPr lang="es-ES" dirty="0" smtClean="0">
                <a:latin typeface="Montserrat" panose="020B0604020202020204" charset="0"/>
              </a:rPr>
              <a:t> es necesario crear un </a:t>
            </a:r>
            <a:r>
              <a:rPr lang="es-ES" dirty="0" err="1" smtClean="0">
                <a:latin typeface="Montserrat" panose="020B0604020202020204" charset="0"/>
              </a:rPr>
              <a:t>gitlab-ci.yml</a:t>
            </a:r>
            <a:r>
              <a:rPr lang="es-ES" dirty="0" smtClean="0">
                <a:latin typeface="Montserrat" panose="020B0604020202020204" charset="0"/>
              </a:rPr>
              <a:t> con las siguientes características: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-ES" dirty="0" smtClean="0">
              <a:latin typeface="Montserrat" panose="020B060402020202020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9553" y="1745615"/>
            <a:ext cx="7115230" cy="366643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9553" y="5753387"/>
            <a:ext cx="9201150" cy="88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786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75025" y="3809999"/>
            <a:ext cx="3716975" cy="49183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87466" y="286521"/>
            <a:ext cx="2067940" cy="519002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13"/>
          <p:cNvSpPr txBox="1"/>
          <p:nvPr/>
        </p:nvSpPr>
        <p:spPr>
          <a:xfrm>
            <a:off x="338515" y="244546"/>
            <a:ext cx="65025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 dirty="0" smtClean="0">
                <a:solidFill>
                  <a:srgbClr val="EC6B34"/>
                </a:solidFill>
                <a:latin typeface="Montserrat Medium"/>
                <a:sym typeface="Montserrat Medium"/>
              </a:rPr>
              <a:t>Pruebas automatizadas con </a:t>
            </a:r>
            <a:r>
              <a:rPr lang="es-CL" sz="1200" dirty="0" err="1" smtClean="0">
                <a:solidFill>
                  <a:srgbClr val="EC6B34"/>
                </a:solidFill>
                <a:latin typeface="Montserrat Medium"/>
                <a:sym typeface="Montserrat Medium"/>
              </a:rPr>
              <a:t>Postman</a:t>
            </a:r>
            <a:r>
              <a:rPr lang="es-CL" sz="1200" dirty="0" smtClean="0">
                <a:solidFill>
                  <a:srgbClr val="EC6B34"/>
                </a:solidFill>
                <a:latin typeface="Montserrat Medium"/>
                <a:sym typeface="Montserrat Medium"/>
              </a:rPr>
              <a:t> </a:t>
            </a:r>
            <a:endParaRPr dirty="0"/>
          </a:p>
        </p:txBody>
      </p:sp>
      <p:sp>
        <p:nvSpPr>
          <p:cNvPr id="262" name="Google Shape;262;p13"/>
          <p:cNvSpPr/>
          <p:nvPr/>
        </p:nvSpPr>
        <p:spPr>
          <a:xfrm>
            <a:off x="4486577" y="4332696"/>
            <a:ext cx="0" cy="1296000"/>
          </a:xfrm>
          <a:custGeom>
            <a:avLst/>
            <a:gdLst/>
            <a:ahLst/>
            <a:cxnLst/>
            <a:rect l="l" t="t" r="r" b="b"/>
            <a:pathLst>
              <a:path w="5164742" h="1449501" extrusionOk="0">
                <a:moveTo>
                  <a:pt x="0" y="250061"/>
                </a:moveTo>
                <a:cubicBezTo>
                  <a:pt x="0" y="117571"/>
                  <a:pt x="0" y="10167"/>
                  <a:pt x="0" y="10167"/>
                </a:cubicBezTo>
                <a:lnTo>
                  <a:pt x="0" y="0"/>
                </a:lnTo>
                <a:cubicBezTo>
                  <a:pt x="0" y="123675"/>
                  <a:pt x="0" y="117571"/>
                  <a:pt x="0" y="250061"/>
                </a:cubicBezTo>
                <a:lnTo>
                  <a:pt x="0" y="1209607"/>
                </a:lnTo>
                <a:cubicBezTo>
                  <a:pt x="0" y="1342097"/>
                  <a:pt x="0" y="1449501"/>
                  <a:pt x="0" y="1449501"/>
                </a:cubicBezTo>
                <a:lnTo>
                  <a:pt x="0" y="1449501"/>
                </a:lnTo>
                <a:cubicBezTo>
                  <a:pt x="0" y="1449501"/>
                  <a:pt x="0" y="1342097"/>
                  <a:pt x="0" y="1209607"/>
                </a:cubicBezTo>
                <a:lnTo>
                  <a:pt x="0" y="25006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63" name="Google Shape;263;p13"/>
          <p:cNvCxnSpPr/>
          <p:nvPr/>
        </p:nvCxnSpPr>
        <p:spPr>
          <a:xfrm>
            <a:off x="429553" y="543450"/>
            <a:ext cx="586448" cy="0"/>
          </a:xfrm>
          <a:prstGeom prst="straightConnector1">
            <a:avLst/>
          </a:prstGeom>
          <a:noFill/>
          <a:ln w="57150" cap="flat" cmpd="sng">
            <a:solidFill>
              <a:srgbClr val="EC6B3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64" name="Google Shape;264;p13"/>
          <p:cNvSpPr txBox="1"/>
          <p:nvPr/>
        </p:nvSpPr>
        <p:spPr>
          <a:xfrm>
            <a:off x="338515" y="805523"/>
            <a:ext cx="6281489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000" b="1" dirty="0" smtClean="0">
                <a:solidFill>
                  <a:srgbClr val="EC6B34"/>
                </a:solidFill>
                <a:latin typeface="Montserrat"/>
                <a:ea typeface="Montserrat"/>
                <a:cs typeface="Montserrat"/>
                <a:sym typeface="Montserrat"/>
              </a:rPr>
              <a:t>Newma</a:t>
            </a:r>
            <a:r>
              <a:rPr lang="es-CL" sz="4000" b="1" dirty="0" smtClean="0">
                <a:solidFill>
                  <a:srgbClr val="EC6B34"/>
                </a:solidFill>
                <a:latin typeface="Montserrat"/>
                <a:ea typeface="Montserrat"/>
                <a:cs typeface="Montserrat"/>
                <a:sym typeface="Montserrat"/>
              </a:rPr>
              <a:t>n/</a:t>
            </a:r>
            <a:r>
              <a:rPr lang="es-CL" sz="4000" b="1" dirty="0" err="1" smtClean="0">
                <a:solidFill>
                  <a:srgbClr val="EC6B34"/>
                </a:solidFill>
                <a:latin typeface="Montserrat"/>
                <a:ea typeface="Montserrat"/>
                <a:cs typeface="Montserrat"/>
                <a:sym typeface="Montserrat"/>
              </a:rPr>
              <a:t>Gitlab</a:t>
            </a:r>
            <a:endParaRPr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6001" y="1513369"/>
            <a:ext cx="9017864" cy="486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231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75025" y="3809999"/>
            <a:ext cx="3716975" cy="49183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787466" y="286521"/>
            <a:ext cx="2067940" cy="519002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13"/>
          <p:cNvSpPr txBox="1"/>
          <p:nvPr/>
        </p:nvSpPr>
        <p:spPr>
          <a:xfrm>
            <a:off x="338515" y="244546"/>
            <a:ext cx="6502552" cy="2769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1200" dirty="0" smtClean="0">
                <a:solidFill>
                  <a:srgbClr val="EC6B34"/>
                </a:solidFill>
                <a:latin typeface="Montserrat Medium"/>
                <a:sym typeface="Montserrat Medium"/>
              </a:rPr>
              <a:t>Pruebas automatizadas con </a:t>
            </a:r>
            <a:r>
              <a:rPr lang="es-CL" sz="1200" dirty="0" err="1" smtClean="0">
                <a:solidFill>
                  <a:srgbClr val="EC6B34"/>
                </a:solidFill>
                <a:latin typeface="Montserrat Medium"/>
                <a:sym typeface="Montserrat Medium"/>
              </a:rPr>
              <a:t>Postman</a:t>
            </a:r>
            <a:r>
              <a:rPr lang="es-CL" sz="1200" dirty="0" smtClean="0">
                <a:solidFill>
                  <a:srgbClr val="EC6B34"/>
                </a:solidFill>
                <a:latin typeface="Montserrat Medium"/>
                <a:sym typeface="Montserrat Medium"/>
              </a:rPr>
              <a:t> </a:t>
            </a:r>
            <a:endParaRPr dirty="0"/>
          </a:p>
        </p:txBody>
      </p:sp>
      <p:sp>
        <p:nvSpPr>
          <p:cNvPr id="262" name="Google Shape;262;p13"/>
          <p:cNvSpPr/>
          <p:nvPr/>
        </p:nvSpPr>
        <p:spPr>
          <a:xfrm>
            <a:off x="4486577" y="4332696"/>
            <a:ext cx="0" cy="1296000"/>
          </a:xfrm>
          <a:custGeom>
            <a:avLst/>
            <a:gdLst/>
            <a:ahLst/>
            <a:cxnLst/>
            <a:rect l="l" t="t" r="r" b="b"/>
            <a:pathLst>
              <a:path w="5164742" h="1449501" extrusionOk="0">
                <a:moveTo>
                  <a:pt x="0" y="250061"/>
                </a:moveTo>
                <a:cubicBezTo>
                  <a:pt x="0" y="117571"/>
                  <a:pt x="0" y="10167"/>
                  <a:pt x="0" y="10167"/>
                </a:cubicBezTo>
                <a:lnTo>
                  <a:pt x="0" y="0"/>
                </a:lnTo>
                <a:cubicBezTo>
                  <a:pt x="0" y="123675"/>
                  <a:pt x="0" y="117571"/>
                  <a:pt x="0" y="250061"/>
                </a:cubicBezTo>
                <a:lnTo>
                  <a:pt x="0" y="1209607"/>
                </a:lnTo>
                <a:cubicBezTo>
                  <a:pt x="0" y="1342097"/>
                  <a:pt x="0" y="1449501"/>
                  <a:pt x="0" y="1449501"/>
                </a:cubicBezTo>
                <a:lnTo>
                  <a:pt x="0" y="1449501"/>
                </a:lnTo>
                <a:cubicBezTo>
                  <a:pt x="0" y="1449501"/>
                  <a:pt x="0" y="1342097"/>
                  <a:pt x="0" y="1209607"/>
                </a:cubicBezTo>
                <a:lnTo>
                  <a:pt x="0" y="25006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63" name="Google Shape;263;p13"/>
          <p:cNvCxnSpPr/>
          <p:nvPr/>
        </p:nvCxnSpPr>
        <p:spPr>
          <a:xfrm>
            <a:off x="429553" y="543450"/>
            <a:ext cx="586448" cy="0"/>
          </a:xfrm>
          <a:prstGeom prst="straightConnector1">
            <a:avLst/>
          </a:prstGeom>
          <a:noFill/>
          <a:ln w="57150" cap="flat" cmpd="sng">
            <a:solidFill>
              <a:srgbClr val="EC6B3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64" name="Google Shape;264;p13"/>
          <p:cNvSpPr txBox="1"/>
          <p:nvPr/>
        </p:nvSpPr>
        <p:spPr>
          <a:xfrm>
            <a:off x="338515" y="805523"/>
            <a:ext cx="6281489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CL" sz="4000" b="1" dirty="0" smtClean="0">
                <a:solidFill>
                  <a:srgbClr val="EC6B34"/>
                </a:solidFill>
                <a:latin typeface="Montserrat"/>
                <a:ea typeface="Montserrat"/>
                <a:cs typeface="Montserrat"/>
                <a:sym typeface="Montserrat"/>
              </a:rPr>
              <a:t>Newma</a:t>
            </a:r>
            <a:r>
              <a:rPr lang="es-CL" sz="4000" b="1" dirty="0" smtClean="0">
                <a:solidFill>
                  <a:srgbClr val="EC6B34"/>
                </a:solidFill>
                <a:latin typeface="Montserrat"/>
                <a:ea typeface="Montserrat"/>
                <a:cs typeface="Montserrat"/>
                <a:sym typeface="Montserrat"/>
              </a:rPr>
              <a:t>n/</a:t>
            </a:r>
            <a:r>
              <a:rPr lang="es-CL" sz="4000" b="1" dirty="0" err="1" smtClean="0">
                <a:solidFill>
                  <a:srgbClr val="EC6B34"/>
                </a:solidFill>
                <a:latin typeface="Montserrat"/>
                <a:ea typeface="Montserrat"/>
                <a:cs typeface="Montserrat"/>
                <a:sym typeface="Montserrat"/>
              </a:rPr>
              <a:t>Gitlab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4963" y="1828664"/>
            <a:ext cx="8686800" cy="343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188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180</Words>
  <Application>Microsoft Office PowerPoint</Application>
  <PresentationFormat>Widescreen</PresentationFormat>
  <Paragraphs>41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Montserrat Medium</vt:lpstr>
      <vt:lpstr>Calibri</vt:lpstr>
      <vt:lpstr>Montserrat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Rodrigo</dc:creator>
  <cp:lastModifiedBy>Rodrigo</cp:lastModifiedBy>
  <cp:revision>12</cp:revision>
  <dcterms:created xsi:type="dcterms:W3CDTF">2018-07-19T16:07:28Z</dcterms:created>
  <dcterms:modified xsi:type="dcterms:W3CDTF">2020-04-27T17:57:53Z</dcterms:modified>
</cp:coreProperties>
</file>